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3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95" r:id="rId28"/>
    <p:sldId id="290" r:id="rId29"/>
    <p:sldId id="291" r:id="rId30"/>
    <p:sldId id="292" r:id="rId31"/>
    <p:sldId id="294" r:id="rId32"/>
    <p:sldId id="296" r:id="rId33"/>
    <p:sldId id="297" r:id="rId3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>
      <p:cViewPr varScale="1">
        <p:scale>
          <a:sx n="67" d="100"/>
          <a:sy n="67" d="100"/>
        </p:scale>
        <p:origin x="5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ustomXml" Target="../customXml/item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298366-F1D7-464D-BA1A-457C713C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B14CF61-DE65-497A-8197-1779ACEB39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F368E3D-9713-4E3E-8C05-38FCE034F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305BAF5-0AE1-4BA6-8031-03E22CF82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EC7BBCF-F4BB-4D4A-A7C3-D74ADEFC5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2451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82F00F-203E-4B72-9BE0-A6F94C31F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7577931-A760-4627-B17D-410AAAA469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99721F-9694-41A1-9AC1-EF770212F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5F7C63-C07A-434B-8C39-6818752B4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AD6A8B-80D8-44BD-8303-CE313DE6B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8938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549473F-389C-4E96-B0E2-6083DC8BAF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8B1915D-9813-4F04-8B3D-2E68A10AF4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DA7861D-F847-4B40-AF37-A5CA64F20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6D7587F-81B9-4FDB-A72F-05E34F9A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A6EB6D8-FA75-415C-AB1F-5D4AFB3E3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0543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ED495B-394B-4CC7-AD13-8D1672709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C40FA41-C6BB-409D-A6D7-A896ED3D2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388377-E7A7-4E1F-AAC1-5BEBB6965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4FE3FA6-B6DC-40BB-AE87-88E134208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681C557-6B30-4C97-B0BB-CB3B687AB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7930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555597-CCDC-4137-8CE2-F513F29E2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EAE814D-6C9C-4C6A-9C6B-BCC6CC6A4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AA464E6-0915-4910-84B4-ABD9C1944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B6BE93-3795-48E7-B6CB-39A04CC94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6FF757C-2B64-4019-A4FF-D9249730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1420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041F63-60A4-4EC7-8F1A-DEB943B1E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890C53-9421-4D7E-B550-0402DCDD0B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BFDB29E-6636-42B2-9F96-12AE2E430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71F463E-4451-4666-B36C-A05481EAC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1584FE3-B67F-4170-A931-3953F8BDE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46E0372-17C3-4326-8FCA-57DF67FF3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542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AE9946-1960-4B2B-B593-63647B91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AC521A0-EC43-49A6-A4AA-69DF98E17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E46F3A9-5A0B-4EB9-BF41-43E503C4D9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5F1A4F9-043E-40FA-8C8D-DFB7F16A50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4976299-AE77-4133-A4A7-F9ADB56B7C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4ABE205-253A-4397-B6EC-BF76E4ECF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B506E64-73A0-40D3-9E9E-D2140AB13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5786C6E-F96D-4591-B82E-2C7137371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8746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EDC591-2BEE-4869-B081-F79275161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B332CE1-0E64-44D7-B870-B6722FCF2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5248D19-51FF-4338-8E20-5E1F22B47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E27A37D-8A0B-4A55-9801-B0C97A410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6943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7994AA6-49DA-461B-B927-E4A33CFAA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596A7CC-8B03-4040-A795-E97E788E2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3BB9BC-9337-42F9-B950-F3E5C761F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8025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D656B7-E673-4B49-BB81-6300DF274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74AB7BD-F73C-40B8-B7BA-CF08F057C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5BA3A2E-5BDA-4929-907C-2313672BE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F8CC513-A547-4CB4-B0B8-4D8CA42A1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3A7B916-D99A-47CD-A955-D97C9A282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86D2D4D-3916-4283-A3B7-1E28A3BF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7133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11844A-9490-49CC-9770-C92771E9F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8F5BD2E-2745-4FDE-97EF-2C88B1C965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805A641-4A7E-496C-A311-67B5DAA24B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EDE3595-AE93-44C6-A256-13FF3EA78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5D28910-F0DC-4E8C-BBDF-7C914B28E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44D4005-0F68-473B-890F-2FBA9DBBD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3331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B2B84CA-1B97-41EC-9AD2-D7B776D6A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52F8E75-4A03-4253-8941-834A4D42B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478E3E-99B7-423A-A723-B42F9771B2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DFF-97C4-45CC-A75C-ED66E4E584F5}" type="datetimeFigureOut">
              <a:rPr lang="it-IT" smtClean="0"/>
              <a:t>23/11/2020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3158675-40EA-4375-9284-620230DF2A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536FF90-5C2C-4374-A9D8-9A6EC21A26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798F88-0281-4735-8550-10116232F1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8834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6956A4-042C-486D-8913-DFA1E65C34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Casi di Studio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2BA202-7AB0-408C-9B0C-D7ED2D53C6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PIU – ITPS</a:t>
            </a:r>
          </a:p>
          <a:p>
            <a:r>
              <a:rPr lang="it-IT" dirty="0"/>
              <a:t>2020 -2021</a:t>
            </a:r>
          </a:p>
        </p:txBody>
      </p:sp>
    </p:spTree>
    <p:extLst>
      <p:ext uri="{BB962C8B-B14F-4D97-AF65-F5344CB8AC3E}">
        <p14:creationId xmlns:p14="http://schemas.microsoft.com/office/powerpoint/2010/main" val="4004430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11E5012C-CC19-49BA-A675-332D378BBB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it-IT" altLang="it-IT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A79808C6-C714-48B2-BE81-FE33B1C2E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6" t="13583" r="19675" b="12125"/>
          <a:stretch>
            <a:fillRect/>
          </a:stretch>
        </p:blipFill>
        <p:spPr bwMode="auto">
          <a:xfrm>
            <a:off x="1847851" y="260350"/>
            <a:ext cx="8569325" cy="6478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7E353B5A-92CC-4226-88A1-65BC1FE661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it-IT" altLang="it-IT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4C82D925-32F1-41EF-9640-A5BCFA89B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6" t="13229" r="19675" b="20262"/>
          <a:stretch>
            <a:fillRect/>
          </a:stretch>
        </p:blipFill>
        <p:spPr bwMode="auto">
          <a:xfrm>
            <a:off x="1524000" y="1"/>
            <a:ext cx="9361488" cy="6335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3BC4458D-CA12-49B4-8B92-DD625878C7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it-IT" altLang="it-IT"/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283EB99A-9B9E-4B30-BBDB-A59E0ED98F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1628776"/>
            <a:ext cx="8229600" cy="4525963"/>
          </a:xfrm>
        </p:spPr>
        <p:txBody>
          <a:bodyPr/>
          <a:lstStyle/>
          <a:p>
            <a:endParaRPr lang="it-IT" altLang="it-IT"/>
          </a:p>
        </p:txBody>
      </p:sp>
      <p:pic>
        <p:nvPicPr>
          <p:cNvPr id="10244" name="Picture 4">
            <a:extLst>
              <a:ext uri="{FF2B5EF4-FFF2-40B4-BE49-F238E27FC236}">
                <a16:creationId xmlns:a16="http://schemas.microsoft.com/office/drawing/2014/main" id="{788E61D5-2C6A-4DE2-B144-34707BAFE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6" t="13229" r="19675" b="16646"/>
          <a:stretch>
            <a:fillRect/>
          </a:stretch>
        </p:blipFill>
        <p:spPr bwMode="auto">
          <a:xfrm>
            <a:off x="1416051" y="0"/>
            <a:ext cx="9396413" cy="670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D0634444-4FDF-495E-8935-1407DF5644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it-IT" altLang="it-IT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546A0C94-01C4-4001-BD2F-9218275DE13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1628776"/>
            <a:ext cx="8229600" cy="4525963"/>
          </a:xfrm>
        </p:spPr>
        <p:txBody>
          <a:bodyPr/>
          <a:lstStyle/>
          <a:p>
            <a:endParaRPr lang="it-IT" altLang="it-IT"/>
          </a:p>
        </p:txBody>
      </p:sp>
      <p:pic>
        <p:nvPicPr>
          <p:cNvPr id="11268" name="Picture 4">
            <a:extLst>
              <a:ext uri="{FF2B5EF4-FFF2-40B4-BE49-F238E27FC236}">
                <a16:creationId xmlns:a16="http://schemas.microsoft.com/office/drawing/2014/main" id="{E4083F47-929F-419D-9B2E-0DD5BDC0F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3" t="14166" r="19675" b="12479"/>
          <a:stretch>
            <a:fillRect/>
          </a:stretch>
        </p:blipFill>
        <p:spPr bwMode="auto">
          <a:xfrm>
            <a:off x="1558925" y="61914"/>
            <a:ext cx="9144000" cy="682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6E5336F4-CBC4-419D-9FE8-22D4A50C3E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it-IT" altLang="it-IT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4610BE56-E463-4742-A7CE-C5553FD847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it-IT" altLang="it-IT"/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125155AC-1487-4243-899B-ECFD3ED0C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6" t="14166" r="20261" b="14000"/>
          <a:stretch>
            <a:fillRect/>
          </a:stretch>
        </p:blipFill>
        <p:spPr bwMode="auto">
          <a:xfrm>
            <a:off x="1524000" y="65088"/>
            <a:ext cx="9144000" cy="6748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944C7FE4-AAEC-4BFA-BCF7-1B28E763E1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it-IT" altLang="it-IT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DC6F2A3E-0C22-4053-A7C3-A49C3EB9B2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it-IT" altLang="it-IT"/>
          </a:p>
        </p:txBody>
      </p:sp>
      <p:pic>
        <p:nvPicPr>
          <p:cNvPr id="13316" name="Picture 4">
            <a:extLst>
              <a:ext uri="{FF2B5EF4-FFF2-40B4-BE49-F238E27FC236}">
                <a16:creationId xmlns:a16="http://schemas.microsoft.com/office/drawing/2014/main" id="{348EA3FB-D8AF-441B-9E76-1550B43AE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6" t="14166" r="20261" b="14000"/>
          <a:stretch>
            <a:fillRect/>
          </a:stretch>
        </p:blipFill>
        <p:spPr bwMode="auto">
          <a:xfrm>
            <a:off x="1524000" y="65088"/>
            <a:ext cx="9144000" cy="6748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E60CA90F-A452-4D46-B8F3-856B98A085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260350"/>
            <a:ext cx="8229600" cy="1143000"/>
          </a:xfrm>
        </p:spPr>
        <p:txBody>
          <a:bodyPr/>
          <a:lstStyle/>
          <a:p>
            <a:endParaRPr lang="it-IT" altLang="it-IT"/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76AE17E7-8F5D-49F6-8A7C-51EC56AE70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1484313"/>
            <a:ext cx="8229600" cy="4525962"/>
          </a:xfrm>
        </p:spPr>
        <p:txBody>
          <a:bodyPr/>
          <a:lstStyle/>
          <a:p>
            <a:endParaRPr lang="it-IT" altLang="it-IT"/>
          </a:p>
        </p:txBody>
      </p:sp>
      <p:pic>
        <p:nvPicPr>
          <p:cNvPr id="14340" name="Picture 4">
            <a:extLst>
              <a:ext uri="{FF2B5EF4-FFF2-40B4-BE49-F238E27FC236}">
                <a16:creationId xmlns:a16="http://schemas.microsoft.com/office/drawing/2014/main" id="{CB63CA39-C4A7-47A4-A271-7FCB82CF4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6" t="13812" r="20261" b="18500"/>
          <a:stretch>
            <a:fillRect/>
          </a:stretch>
        </p:blipFill>
        <p:spPr bwMode="auto">
          <a:xfrm>
            <a:off x="1416050" y="95250"/>
            <a:ext cx="9144000" cy="6357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A974E51B-AC80-4E8F-9034-C923B89655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260350"/>
            <a:ext cx="8229600" cy="1143000"/>
          </a:xfrm>
        </p:spPr>
        <p:txBody>
          <a:bodyPr/>
          <a:lstStyle/>
          <a:p>
            <a:endParaRPr lang="it-IT" altLang="it-IT"/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5733FDD2-BE63-46D1-A64A-7D2E5675A09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1484313"/>
            <a:ext cx="8229600" cy="4525962"/>
          </a:xfrm>
        </p:spPr>
        <p:txBody>
          <a:bodyPr/>
          <a:lstStyle/>
          <a:p>
            <a:endParaRPr lang="it-IT" altLang="it-IT"/>
          </a:p>
        </p:txBody>
      </p:sp>
      <p:pic>
        <p:nvPicPr>
          <p:cNvPr id="15365" name="Picture 5">
            <a:extLst>
              <a:ext uri="{FF2B5EF4-FFF2-40B4-BE49-F238E27FC236}">
                <a16:creationId xmlns:a16="http://schemas.microsoft.com/office/drawing/2014/main" id="{49411271-8B73-44F1-9AC5-297ABD935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6" t="16063" r="20261" b="17209"/>
          <a:stretch>
            <a:fillRect/>
          </a:stretch>
        </p:blipFill>
        <p:spPr bwMode="auto">
          <a:xfrm>
            <a:off x="1524000" y="260350"/>
            <a:ext cx="9144000" cy="626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E6A9B8FD-A3C5-4BDE-AB33-5C33B91992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it-IT" altLang="it-IT"/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99946F33-053F-4954-B634-478BD3F832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it-IT" altLang="it-IT"/>
          </a:p>
        </p:txBody>
      </p:sp>
      <p:pic>
        <p:nvPicPr>
          <p:cNvPr id="16389" name="Picture 5">
            <a:extLst>
              <a:ext uri="{FF2B5EF4-FFF2-40B4-BE49-F238E27FC236}">
                <a16:creationId xmlns:a16="http://schemas.microsoft.com/office/drawing/2014/main" id="{D065F595-F408-4E20-B9A3-000C68948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3" t="14166" r="19675" b="15709"/>
          <a:stretch>
            <a:fillRect/>
          </a:stretch>
        </p:blipFill>
        <p:spPr bwMode="auto">
          <a:xfrm>
            <a:off x="1524000" y="74614"/>
            <a:ext cx="9144000" cy="6523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E1DB650A-8D4D-4E8B-810D-C6D264CDFD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it-IT" altLang="it-IT"/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E24A5238-FFEA-458A-829D-FB2BD66363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1557338"/>
            <a:ext cx="8229600" cy="4525962"/>
          </a:xfrm>
        </p:spPr>
        <p:txBody>
          <a:bodyPr/>
          <a:lstStyle/>
          <a:p>
            <a:endParaRPr lang="it-IT" altLang="it-IT"/>
          </a:p>
        </p:txBody>
      </p:sp>
      <p:pic>
        <p:nvPicPr>
          <p:cNvPr id="17412" name="Picture 4">
            <a:extLst>
              <a:ext uri="{FF2B5EF4-FFF2-40B4-BE49-F238E27FC236}">
                <a16:creationId xmlns:a16="http://schemas.microsoft.com/office/drawing/2014/main" id="{50295DB2-CAB4-4060-A2E6-97FB4C77F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6" t="13812" r="19675" b="14375"/>
          <a:stretch>
            <a:fillRect/>
          </a:stretch>
        </p:blipFill>
        <p:spPr bwMode="auto">
          <a:xfrm>
            <a:off x="2351089" y="836613"/>
            <a:ext cx="7488237" cy="5472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2176AA-F6A4-4CBA-B1C0-2B501C03A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Valutazione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C89ABBD-6960-4F56-BAA3-89DF3A131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V1: </a:t>
            </a:r>
            <a:r>
              <a:rPr lang="it-IT" dirty="0" err="1"/>
              <a:t>Creativita’</a:t>
            </a:r>
            <a:r>
              <a:rPr lang="it-IT" dirty="0"/>
              <a:t> e Innovazione: 0-3</a:t>
            </a:r>
          </a:p>
          <a:p>
            <a:r>
              <a:rPr lang="it-IT" dirty="0"/>
              <a:t>V2: </a:t>
            </a:r>
            <a:r>
              <a:rPr lang="it-IT" dirty="0" err="1"/>
              <a:t>Usabilita’</a:t>
            </a:r>
            <a:r>
              <a:rPr lang="it-IT" dirty="0"/>
              <a:t> e UX: 0-8 </a:t>
            </a:r>
          </a:p>
          <a:p>
            <a:r>
              <a:rPr lang="it-IT" dirty="0"/>
              <a:t>V3: </a:t>
            </a:r>
            <a:r>
              <a:rPr lang="it-IT" dirty="0" err="1"/>
              <a:t>Funzionalita’</a:t>
            </a:r>
            <a:r>
              <a:rPr lang="it-IT" dirty="0"/>
              <a:t>: 0-8</a:t>
            </a:r>
          </a:p>
          <a:p>
            <a:r>
              <a:rPr lang="it-IT" dirty="0"/>
              <a:t>V4: Livello di Prototipazione: 0-8</a:t>
            </a:r>
          </a:p>
          <a:p>
            <a:r>
              <a:rPr lang="it-IT" dirty="0"/>
              <a:t>V5: Documentazione: 0-3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Per un totale di 30 punti</a:t>
            </a:r>
          </a:p>
        </p:txBody>
      </p:sp>
    </p:spTree>
    <p:extLst>
      <p:ext uri="{BB962C8B-B14F-4D97-AF65-F5344CB8AC3E}">
        <p14:creationId xmlns:p14="http://schemas.microsoft.com/office/powerpoint/2010/main" val="842432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B63B543D-0450-4E20-B146-99D22F846D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 sz="4000" b="1" dirty="0"/>
              <a:t>Trovare un nome alla app se non vi piace </a:t>
            </a:r>
            <a:r>
              <a:rPr lang="it-IT" altLang="it-IT" sz="4000" b="1" dirty="0" err="1"/>
              <a:t>Visit&amp;Shop</a:t>
            </a:r>
            <a:endParaRPr lang="it-IT" altLang="it-IT" sz="4000" dirty="0"/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6070994F-A9EB-47CC-A5BA-9F8B64759A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it-IT" altLang="it-IT" b="1" dirty="0"/>
              <a:t>Favorire </a:t>
            </a:r>
            <a:r>
              <a:rPr lang="it-IT" altLang="it-IT" dirty="0"/>
              <a:t>lo shopping nei negozi e nelle botteghe delle città turistiche </a:t>
            </a:r>
            <a:endParaRPr lang="it-IT" altLang="it-IT" b="1" dirty="0"/>
          </a:p>
          <a:p>
            <a:pPr algn="just"/>
            <a:r>
              <a:rPr lang="it-IT" altLang="it-IT" b="1" dirty="0"/>
              <a:t>App per visita di una </a:t>
            </a:r>
            <a:r>
              <a:rPr lang="it-IT" altLang="it-IT" b="1" dirty="0" err="1"/>
              <a:t>citta’</a:t>
            </a:r>
            <a:r>
              <a:rPr lang="it-IT" altLang="it-IT" b="1" dirty="0"/>
              <a:t> + offerte</a:t>
            </a:r>
          </a:p>
          <a:p>
            <a:pPr algn="just"/>
            <a:r>
              <a:rPr lang="it-IT" altLang="it-IT" b="1" dirty="0"/>
              <a:t>Personalizzazione e Contestualizzazione</a:t>
            </a:r>
          </a:p>
          <a:p>
            <a:pPr algn="just"/>
            <a:r>
              <a:rPr lang="it-IT" altLang="it-IT" b="1" dirty="0"/>
              <a:t>Offerte/Coupon</a:t>
            </a:r>
          </a:p>
          <a:p>
            <a:pPr algn="just"/>
            <a:r>
              <a:rPr lang="it-IT" altLang="it-IT" b="1" dirty="0"/>
              <a:t>Circuito </a:t>
            </a:r>
            <a:r>
              <a:rPr lang="it-IT" altLang="it-IT" b="1" dirty="0" err="1"/>
              <a:t>ShopInTown</a:t>
            </a:r>
            <a:endParaRPr lang="it-IT" altLang="it-IT" b="1" dirty="0"/>
          </a:p>
          <a:p>
            <a:pPr algn="just"/>
            <a:r>
              <a:rPr lang="it-IT" altLang="it-IT" b="1" dirty="0"/>
              <a:t>Declinazione Turistica</a:t>
            </a:r>
          </a:p>
          <a:p>
            <a:endParaRPr lang="it-IT" altLang="it-IT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153C1B13-4EDC-443B-8ED4-72BC483F1C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9"/>
            <a:ext cx="8229600" cy="1641475"/>
          </a:xfrm>
        </p:spPr>
        <p:txBody>
          <a:bodyPr/>
          <a:lstStyle/>
          <a:p>
            <a:r>
              <a:rPr lang="it-IT" altLang="it-IT" dirty="0"/>
              <a:t>Analisi Utenza Potenziale</a:t>
            </a:r>
            <a:br>
              <a:rPr lang="it-IT" altLang="it-IT" dirty="0"/>
            </a:br>
            <a:r>
              <a:rPr lang="it-IT" altLang="it-IT" dirty="0"/>
              <a:t>Lato Utente Visitatore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3390520E-3643-4347-812D-F5BE9693A1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133601"/>
            <a:ext cx="8229600" cy="4525963"/>
          </a:xfrm>
        </p:spPr>
        <p:txBody>
          <a:bodyPr/>
          <a:lstStyle/>
          <a:p>
            <a:r>
              <a:rPr lang="it-IT" altLang="it-IT" dirty="0"/>
              <a:t>Breve intervista da fare ad almeno 5 persone</a:t>
            </a:r>
          </a:p>
          <a:p>
            <a:r>
              <a:rPr lang="it-IT" altLang="it-IT" dirty="0"/>
              <a:t>Questionario on-line da far compilare ad almeno 30 persone</a:t>
            </a:r>
          </a:p>
          <a:p>
            <a:r>
              <a:rPr lang="it-IT" altLang="it-IT" dirty="0"/>
              <a:t>Analisi dei risultati e creazione di almeno 3 PERSONAS che rappresentano utenti potenziali e caratteristici del sistema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1A6F58CD-2BB0-4A67-9606-353813A9F5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9"/>
            <a:ext cx="8229600" cy="1641475"/>
          </a:xfrm>
        </p:spPr>
        <p:txBody>
          <a:bodyPr/>
          <a:lstStyle/>
          <a:p>
            <a:r>
              <a:rPr lang="it-IT" altLang="it-IT" dirty="0"/>
              <a:t>Analisi Utenza Potenziale</a:t>
            </a:r>
            <a:br>
              <a:rPr lang="it-IT" altLang="it-IT" dirty="0"/>
            </a:br>
            <a:r>
              <a:rPr lang="it-IT" altLang="it-IT" dirty="0"/>
              <a:t>Lato Negozio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3AB33C03-CAC4-4D26-B5E3-7C65C2D4B0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133601"/>
            <a:ext cx="8229600" cy="4525963"/>
          </a:xfrm>
        </p:spPr>
        <p:txBody>
          <a:bodyPr/>
          <a:lstStyle/>
          <a:p>
            <a:r>
              <a:rPr lang="it-IT" altLang="it-IT" dirty="0"/>
              <a:t>Breve intervista da fare ad almeno 3 persone</a:t>
            </a:r>
          </a:p>
          <a:p>
            <a:r>
              <a:rPr lang="it-IT" altLang="it-IT" dirty="0"/>
              <a:t>Questionario on-line da far compilare ad almeno 15 persone</a:t>
            </a:r>
          </a:p>
          <a:p>
            <a:r>
              <a:rPr lang="it-IT" altLang="it-IT" dirty="0"/>
              <a:t>Analisi dei risultati e creazione di almeno 2 PERSONAS che rappresentano utenti potenziali e caratteristici del sistema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847D6E00-9E4E-45DA-A790-60C4FF027C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Analisi del Contesto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B298B8D-BB17-4C7E-8F93-1956DE3973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altLang="it-IT"/>
              <a:t>LE 5 W</a:t>
            </a:r>
          </a:p>
          <a:p>
            <a:pPr lvl="1"/>
            <a:r>
              <a:rPr lang="it-IT" altLang="it-IT"/>
              <a:t>Who (abbiamo risposto prima)</a:t>
            </a:r>
          </a:p>
          <a:p>
            <a:pPr lvl="1"/>
            <a:r>
              <a:rPr lang="it-IT" altLang="it-IT"/>
              <a:t>Where - Dove avviene l’interazione?</a:t>
            </a:r>
          </a:p>
          <a:p>
            <a:pPr lvl="1"/>
            <a:r>
              <a:rPr lang="it-IT" altLang="it-IT"/>
              <a:t>When – Quando avviene l’interazione?</a:t>
            </a:r>
          </a:p>
          <a:p>
            <a:pPr lvl="1"/>
            <a:r>
              <a:rPr lang="it-IT" altLang="it-IT"/>
              <a:t>Why – Perche’ avviene?</a:t>
            </a:r>
          </a:p>
          <a:p>
            <a:pPr lvl="1"/>
            <a:r>
              <a:rPr lang="it-IT" altLang="it-IT"/>
              <a:t>What – Cosa succede durante l’interazione? Ci sono elementi contestuali che possono condizionarla?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3EACDD07-8C53-4B6A-86ED-CFCE6FEB91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303213"/>
            <a:ext cx="8229600" cy="1143000"/>
          </a:xfrm>
        </p:spPr>
        <p:txBody>
          <a:bodyPr/>
          <a:lstStyle/>
          <a:p>
            <a:r>
              <a:rPr lang="it-IT" altLang="it-IT"/>
              <a:t>Analisi dei Task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640115EB-CB44-4AFD-A1BA-9DDC0B25B4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1628775"/>
            <a:ext cx="8229600" cy="820738"/>
          </a:xfrm>
        </p:spPr>
        <p:txBody>
          <a:bodyPr/>
          <a:lstStyle/>
          <a:p>
            <a:r>
              <a:rPr lang="it-IT" altLang="it-IT"/>
              <a:t>Partendo dai requisiti</a:t>
            </a:r>
          </a:p>
          <a:p>
            <a:pPr>
              <a:buFontTx/>
              <a:buNone/>
            </a:pPr>
            <a:endParaRPr lang="it-IT" altLang="it-IT"/>
          </a:p>
        </p:txBody>
      </p:sp>
      <p:sp>
        <p:nvSpPr>
          <p:cNvPr id="19460" name="Rectangle 4">
            <a:extLst>
              <a:ext uri="{FF2B5EF4-FFF2-40B4-BE49-F238E27FC236}">
                <a16:creationId xmlns:a16="http://schemas.microsoft.com/office/drawing/2014/main" id="{82A5FC8C-BD34-40A4-AE6E-78AD440C74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3120" y="2679700"/>
            <a:ext cx="1057656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it-IT" altLang="it-IT" dirty="0"/>
              <a:t>Scenari</a:t>
            </a:r>
          </a:p>
        </p:txBody>
      </p:sp>
      <p:sp>
        <p:nvSpPr>
          <p:cNvPr id="19461" name="Rectangle 5">
            <a:extLst>
              <a:ext uri="{FF2B5EF4-FFF2-40B4-BE49-F238E27FC236}">
                <a16:creationId xmlns:a16="http://schemas.microsoft.com/office/drawing/2014/main" id="{EC81DD94-3B2B-4FE3-9192-C51ECCAEE9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720" y="4005264"/>
            <a:ext cx="10728960" cy="820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it-IT" altLang="it-IT" dirty="0"/>
              <a:t>Partendo dall’analisi svolta scrivere almeno 3 Scenari caratterizzanti che hanno come protagonista le PERSONAS descritte in precedenza.</a:t>
            </a:r>
          </a:p>
          <a:p>
            <a:pPr>
              <a:buFontTx/>
              <a:buNone/>
            </a:pPr>
            <a:endParaRPr lang="it-IT" altLang="it-IT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AD1794A1-FD98-4C7F-A54D-C77A46E1D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Prototipi di Carta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ACD0CDC5-D1B2-4F3B-AF39-68E6C8F9CF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altLang="it-IT"/>
              <a:t>Per gli scenari descritti</a:t>
            </a:r>
          </a:p>
          <a:p>
            <a:r>
              <a:rPr lang="it-IT" altLang="it-IT"/>
              <a:t>Valutazione con il cognitive walkthrough</a:t>
            </a:r>
          </a:p>
          <a:p>
            <a:r>
              <a:rPr lang="it-IT" altLang="it-IT"/>
              <a:t>Stilare rapporto di usabilita’</a:t>
            </a:r>
          </a:p>
          <a:p>
            <a:r>
              <a:rPr lang="it-IT" altLang="it-IT"/>
              <a:t>Dopo aver corretto gli errori principali evidenziati dal cognitive effettuare un test formativo con 3 utenti</a:t>
            </a:r>
          </a:p>
          <a:p>
            <a:r>
              <a:rPr lang="it-IT" altLang="it-IT"/>
              <a:t>Stilare un primo rapporto di usabilita’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E4B2EEDB-7A1A-49BD-8DE8-B282CF1700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 dirty="0"/>
              <a:t>Prototipo ad Alta Fedeltà Funzionante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C0033204-2AB4-4266-A08F-1DEE153F4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altLang="it-IT" dirty="0"/>
              <a:t>Partendo dal risultato della valutazione precedente</a:t>
            </a:r>
          </a:p>
          <a:p>
            <a:r>
              <a:rPr lang="it-IT" altLang="it-IT" dirty="0"/>
              <a:t>Sviluppare il prototipo ad alta </a:t>
            </a:r>
            <a:r>
              <a:rPr lang="it-IT" altLang="it-IT" dirty="0" err="1"/>
              <a:t>fedelta’</a:t>
            </a:r>
            <a:r>
              <a:rPr lang="it-IT" altLang="it-IT" dirty="0"/>
              <a:t> funzionante</a:t>
            </a:r>
          </a:p>
          <a:p>
            <a:r>
              <a:rPr lang="it-IT" altLang="it-IT" dirty="0"/>
              <a:t>Effettuare un test di </a:t>
            </a:r>
            <a:r>
              <a:rPr lang="it-IT" altLang="it-IT" dirty="0" err="1"/>
              <a:t>usabilita’</a:t>
            </a:r>
            <a:r>
              <a:rPr lang="it-IT" altLang="it-IT" dirty="0"/>
              <a:t> (come fatto in aula + SUS e UEQ) formativo con almeno 5 utenti</a:t>
            </a:r>
          </a:p>
          <a:p>
            <a:r>
              <a:rPr lang="it-IT" altLang="it-IT" dirty="0"/>
              <a:t>Stilare un rapporto di </a:t>
            </a:r>
            <a:r>
              <a:rPr lang="it-IT" altLang="it-IT" dirty="0" err="1"/>
              <a:t>usabilita’</a:t>
            </a:r>
            <a:r>
              <a:rPr lang="it-IT" altLang="it-IT" dirty="0"/>
              <a:t> e proporre soluzioni per risolvere i problemi riscontrati 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20E2B6-58EA-42D4-8CC6-451F190FF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Variante: </a:t>
            </a:r>
            <a:r>
              <a:rPr lang="it-IT" dirty="0" err="1"/>
              <a:t>Fit&amp;Shop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094E50-087B-454F-8E8B-FC554E9FA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Associare le promozioni commerciali a quanto ci si muove a piedi o in bici in città</a:t>
            </a:r>
          </a:p>
          <a:p>
            <a:r>
              <a:rPr lang="it-IT" dirty="0"/>
              <a:t>Motivare le persone a farlo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8753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15D2561-8169-4CCD-97F0-5E4279255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5. Benessere (3, 4 persone)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47D499D-A191-4DE9-94B0-7F6CFC7B3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1686"/>
            <a:ext cx="10515600" cy="4351338"/>
          </a:xfrm>
        </p:spPr>
        <p:txBody>
          <a:bodyPr>
            <a:normAutofit/>
          </a:bodyPr>
          <a:lstStyle/>
          <a:p>
            <a:r>
              <a:rPr lang="it-IT" dirty="0"/>
              <a:t>Favorire un processo che porti al benessere dell’utente attraverso:</a:t>
            </a:r>
          </a:p>
          <a:p>
            <a:pPr lvl="1"/>
            <a:r>
              <a:rPr lang="it-IT" dirty="0"/>
              <a:t>Alimentazione</a:t>
            </a:r>
          </a:p>
          <a:p>
            <a:pPr lvl="1"/>
            <a:r>
              <a:rPr lang="it-IT" dirty="0"/>
              <a:t>Allenamento (opzionale)</a:t>
            </a:r>
          </a:p>
          <a:p>
            <a:r>
              <a:rPr lang="it-IT" dirty="0"/>
              <a:t>Alimentazione </a:t>
            </a:r>
          </a:p>
          <a:p>
            <a:pPr lvl="1"/>
            <a:r>
              <a:rPr lang="it-IT" dirty="0" err="1"/>
              <a:t>Diet</a:t>
            </a:r>
            <a:r>
              <a:rPr lang="it-IT" dirty="0"/>
              <a:t>/No</a:t>
            </a:r>
          </a:p>
          <a:p>
            <a:pPr lvl="1"/>
            <a:r>
              <a:rPr lang="it-IT" dirty="0"/>
              <a:t>Suggerimenti Alimentari</a:t>
            </a:r>
          </a:p>
          <a:p>
            <a:r>
              <a:rPr lang="it-IT" dirty="0"/>
              <a:t>Allenamento </a:t>
            </a:r>
          </a:p>
          <a:p>
            <a:pPr lvl="1"/>
            <a:r>
              <a:rPr lang="it-IT" dirty="0"/>
              <a:t>Indoor e </a:t>
            </a:r>
            <a:r>
              <a:rPr lang="it-IT" dirty="0" err="1"/>
              <a:t>Oudoor</a:t>
            </a:r>
            <a:endParaRPr lang="it-IT" dirty="0"/>
          </a:p>
          <a:p>
            <a:pPr lvl="1"/>
            <a:r>
              <a:rPr lang="it-IT" dirty="0" err="1"/>
              <a:t>Gamification</a:t>
            </a:r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188951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2D1EDF-E8DA-436D-9218-6DD32D7B4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Lato cliente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240E46-54FF-49AD-9CA1-83D207F36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/>
              <a:t>Dieta</a:t>
            </a:r>
          </a:p>
          <a:p>
            <a:r>
              <a:rPr lang="it-IT" dirty="0"/>
              <a:t>Consigli</a:t>
            </a:r>
          </a:p>
          <a:p>
            <a:r>
              <a:rPr lang="it-IT" dirty="0"/>
              <a:t>Scheda di Allenamento</a:t>
            </a:r>
          </a:p>
          <a:p>
            <a:r>
              <a:rPr lang="it-IT" dirty="0"/>
              <a:t>Modifiche</a:t>
            </a:r>
          </a:p>
          <a:p>
            <a:r>
              <a:rPr lang="it-IT" dirty="0"/>
              <a:t>Spiegazioni</a:t>
            </a:r>
          </a:p>
          <a:p>
            <a:r>
              <a:rPr lang="it-IT" dirty="0"/>
              <a:t>Motivazione</a:t>
            </a:r>
          </a:p>
          <a:p>
            <a:r>
              <a:rPr lang="it-IT" dirty="0"/>
              <a:t>Engagement</a:t>
            </a:r>
          </a:p>
          <a:p>
            <a:r>
              <a:rPr lang="it-IT" dirty="0"/>
              <a:t>Monitoraggio</a:t>
            </a:r>
          </a:p>
          <a:p>
            <a:r>
              <a:rPr lang="it-IT" dirty="0"/>
              <a:t>Lista della spesa</a:t>
            </a:r>
          </a:p>
          <a:p>
            <a:r>
              <a:rPr lang="it-IT" dirty="0"/>
              <a:t>Diario Alimentare</a:t>
            </a:r>
          </a:p>
        </p:txBody>
      </p:sp>
    </p:spTree>
    <p:extLst>
      <p:ext uri="{BB962C8B-B14F-4D97-AF65-F5344CB8AC3E}">
        <p14:creationId xmlns:p14="http://schemas.microsoft.com/office/powerpoint/2010/main" val="2224233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AE414E-2C6C-4818-8F0D-C9E01DBC9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37240" cy="1325563"/>
          </a:xfrm>
        </p:spPr>
        <p:txBody>
          <a:bodyPr/>
          <a:lstStyle/>
          <a:p>
            <a:r>
              <a:rPr lang="it-IT" dirty="0"/>
              <a:t>1. Ambrogio (consigliato a gruppi di 2 persone)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4EFDF02-18D3-4BF1-BED4-FCD8CA06C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3105"/>
            <a:ext cx="9118600" cy="4143217"/>
          </a:xfrm>
        </p:spPr>
        <p:txBody>
          <a:bodyPr>
            <a:normAutofit lnSpcReduction="10000"/>
          </a:bodyPr>
          <a:lstStyle/>
          <a:p>
            <a:r>
              <a:rPr lang="it-IT" dirty="0"/>
              <a:t>Costruire la mappa di </a:t>
            </a:r>
            <a:r>
              <a:rPr lang="it-IT" dirty="0" err="1"/>
              <a:t>accessibilita’</a:t>
            </a:r>
            <a:r>
              <a:rPr lang="it-IT" dirty="0"/>
              <a:t>/barriere architettoniche di una </a:t>
            </a:r>
            <a:r>
              <a:rPr lang="it-IT" dirty="0" err="1"/>
              <a:t>citta’</a:t>
            </a:r>
            <a:r>
              <a:rPr lang="it-IT" dirty="0"/>
              <a:t> dai dati</a:t>
            </a:r>
          </a:p>
          <a:p>
            <a:r>
              <a:rPr lang="it-IT" dirty="0"/>
              <a:t>Fornire suggerimenti su percorsi </a:t>
            </a:r>
            <a:r>
              <a:rPr lang="it-IT" dirty="0" err="1"/>
              <a:t>disability-friendly</a:t>
            </a:r>
            <a:endParaRPr lang="it-IT" dirty="0"/>
          </a:p>
          <a:p>
            <a:r>
              <a:rPr lang="it-IT" dirty="0"/>
              <a:t>Segnalare barriere architettoniche per i cittadini e per gli amministratori</a:t>
            </a:r>
          </a:p>
          <a:p>
            <a:r>
              <a:rPr lang="it-IT" dirty="0"/>
              <a:t>Turismo </a:t>
            </a:r>
            <a:r>
              <a:rPr lang="it-IT" dirty="0" err="1"/>
              <a:t>disability-friendly</a:t>
            </a:r>
            <a:endParaRPr lang="it-IT" dirty="0"/>
          </a:p>
          <a:p>
            <a:pPr fontAlgn="base"/>
            <a:r>
              <a:rPr lang="it-IT" dirty="0"/>
              <a:t>Localizzazione </a:t>
            </a:r>
            <a:r>
              <a:rPr lang="it-IT" b="1" dirty="0"/>
              <a:t>servizi idonei</a:t>
            </a:r>
            <a:r>
              <a:rPr lang="it-IT" dirty="0"/>
              <a:t>, </a:t>
            </a:r>
            <a:r>
              <a:rPr lang="it-IT" b="1" dirty="0"/>
              <a:t>strade</a:t>
            </a:r>
            <a:r>
              <a:rPr lang="it-IT" dirty="0"/>
              <a:t>, </a:t>
            </a:r>
            <a:r>
              <a:rPr lang="it-IT" b="1" dirty="0"/>
              <a:t>parcheggi</a:t>
            </a:r>
            <a:r>
              <a:rPr lang="it-IT" dirty="0"/>
              <a:t>, </a:t>
            </a:r>
            <a:r>
              <a:rPr lang="it-IT" b="1" dirty="0"/>
              <a:t>ristoranti</a:t>
            </a:r>
            <a:r>
              <a:rPr lang="it-IT" dirty="0"/>
              <a:t>.</a:t>
            </a:r>
          </a:p>
          <a:p>
            <a:pPr fontAlgn="base"/>
            <a:r>
              <a:rPr lang="it-IT" b="1" dirty="0"/>
              <a:t>I dati sono raccolti dagli utenti stessi</a:t>
            </a:r>
            <a:r>
              <a:rPr lang="it-IT" dirty="0"/>
              <a:t>, che segnalano le barriere architettoniche e le agevolazioni all’interno delle città.</a:t>
            </a:r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3C1F482-C984-42C8-A475-7ED4524DFE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83" t="26620" r="22667" b="16000"/>
          <a:stretch/>
        </p:blipFill>
        <p:spPr>
          <a:xfrm>
            <a:off x="10104120" y="2033746"/>
            <a:ext cx="1859280" cy="393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050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2D1EDF-E8DA-436D-9218-6DD32D7B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5" y="336550"/>
            <a:ext cx="10515600" cy="1325563"/>
          </a:xfrm>
        </p:spPr>
        <p:txBody>
          <a:bodyPr/>
          <a:lstStyle/>
          <a:p>
            <a:r>
              <a:rPr lang="it-IT" dirty="0"/>
              <a:t>Lato Coach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240E46-54FF-49AD-9CA1-83D207F36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Dieta</a:t>
            </a:r>
          </a:p>
          <a:p>
            <a:r>
              <a:rPr lang="it-IT" dirty="0"/>
              <a:t>Scheda di Allenamento</a:t>
            </a:r>
          </a:p>
          <a:p>
            <a:r>
              <a:rPr lang="it-IT" dirty="0"/>
              <a:t>Modifiche</a:t>
            </a:r>
          </a:p>
          <a:p>
            <a:r>
              <a:rPr lang="it-IT" dirty="0"/>
              <a:t>Spiegazioni</a:t>
            </a:r>
          </a:p>
          <a:p>
            <a:r>
              <a:rPr lang="it-IT" dirty="0" err="1"/>
              <a:t>Funzionalita’</a:t>
            </a:r>
            <a:r>
              <a:rPr lang="it-IT" dirty="0"/>
              <a:t> attrezzi</a:t>
            </a:r>
          </a:p>
          <a:p>
            <a:r>
              <a:rPr lang="it-IT" dirty="0"/>
              <a:t>Monitoraggio</a:t>
            </a:r>
          </a:p>
        </p:txBody>
      </p:sp>
    </p:spTree>
    <p:extLst>
      <p:ext uri="{BB962C8B-B14F-4D97-AF65-F5344CB8AC3E}">
        <p14:creationId xmlns:p14="http://schemas.microsoft.com/office/powerpoint/2010/main" val="19393530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D6B005-B710-4367-A4D4-D11296D09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6. </a:t>
            </a:r>
            <a:r>
              <a:rPr lang="it-IT" dirty="0" err="1"/>
              <a:t>aMICA</a:t>
            </a:r>
            <a:r>
              <a:rPr lang="it-IT" dirty="0"/>
              <a:t> – Lato Terapista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870280C-C418-46AF-B166-B43339337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/>
              <a:t>Applicazione per terapisti che effettuano programmi di stimolazione cognitiva a pazienti affetti da demenza senile lieve</a:t>
            </a:r>
          </a:p>
          <a:p>
            <a:r>
              <a:rPr lang="it-IT" dirty="0"/>
              <a:t>Task</a:t>
            </a:r>
          </a:p>
          <a:p>
            <a:pPr lvl="1"/>
            <a:r>
              <a:rPr lang="it-IT" dirty="0"/>
              <a:t>Gestione Paziente</a:t>
            </a:r>
          </a:p>
          <a:p>
            <a:pPr lvl="1"/>
            <a:r>
              <a:rPr lang="it-IT" dirty="0"/>
              <a:t>Gestione Esercizi</a:t>
            </a:r>
          </a:p>
          <a:p>
            <a:pPr lvl="1"/>
            <a:r>
              <a:rPr lang="it-IT" dirty="0"/>
              <a:t>Gestione Terapie</a:t>
            </a:r>
          </a:p>
          <a:p>
            <a:pPr lvl="1"/>
            <a:r>
              <a:rPr lang="it-IT" dirty="0"/>
              <a:t>Associazione Esercizi Paziente</a:t>
            </a:r>
          </a:p>
          <a:p>
            <a:pPr lvl="1"/>
            <a:r>
              <a:rPr lang="it-IT" dirty="0"/>
              <a:t>Monitoraggio</a:t>
            </a:r>
          </a:p>
          <a:p>
            <a:pPr lvl="1"/>
            <a:r>
              <a:rPr lang="it-IT" dirty="0"/>
              <a:t>Check MMSE o altri test</a:t>
            </a:r>
          </a:p>
          <a:p>
            <a:pPr lvl="1"/>
            <a:r>
              <a:rPr lang="it-IT" dirty="0"/>
              <a:t>Teleassistenza</a:t>
            </a:r>
          </a:p>
          <a:p>
            <a:pPr marL="457200" lvl="1" indent="0">
              <a:buNone/>
            </a:pPr>
            <a:r>
              <a:rPr lang="it-IT" dirty="0"/>
              <a:t>Per chi sviluppa questa web app </a:t>
            </a:r>
            <a:r>
              <a:rPr lang="it-IT" dirty="0" err="1"/>
              <a:t>e’</a:t>
            </a:r>
            <a:r>
              <a:rPr lang="it-IT" dirty="0"/>
              <a:t> possibile scegliere di svilupparla senza la teleassistenza</a:t>
            </a:r>
          </a:p>
          <a:p>
            <a:pPr marL="457200" lvl="1" indent="0">
              <a:buNone/>
            </a:pPr>
            <a:endParaRPr lang="it-IT" dirty="0"/>
          </a:p>
          <a:p>
            <a:pPr lvl="1"/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070355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D6B005-B710-4367-A4D4-D11296D09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6. </a:t>
            </a:r>
            <a:r>
              <a:rPr lang="it-IT" dirty="0" err="1"/>
              <a:t>aMICA</a:t>
            </a:r>
            <a:r>
              <a:rPr lang="it-IT" dirty="0"/>
              <a:t> – Lato PAZIENTE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870280C-C418-46AF-B166-B43339337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Applicazione per PERSONE affette da demenza senile lieve</a:t>
            </a:r>
          </a:p>
          <a:p>
            <a:r>
              <a:rPr lang="it-IT" dirty="0"/>
              <a:t>Task</a:t>
            </a:r>
          </a:p>
          <a:p>
            <a:pPr lvl="1"/>
            <a:r>
              <a:rPr lang="it-IT" dirty="0"/>
              <a:t>Esercizi: esecuzione volontaria, </a:t>
            </a:r>
            <a:r>
              <a:rPr lang="it-IT" dirty="0" err="1"/>
              <a:t>remind</a:t>
            </a:r>
            <a:r>
              <a:rPr lang="it-IT" dirty="0"/>
              <a:t>, notifica problemi</a:t>
            </a:r>
          </a:p>
          <a:p>
            <a:pPr lvl="1"/>
            <a:r>
              <a:rPr lang="it-IT" dirty="0"/>
              <a:t>Terapie: </a:t>
            </a:r>
            <a:r>
              <a:rPr lang="it-IT" dirty="0" err="1"/>
              <a:t>remind</a:t>
            </a:r>
            <a:r>
              <a:rPr lang="it-IT" dirty="0"/>
              <a:t>, notifica problemi</a:t>
            </a:r>
          </a:p>
          <a:p>
            <a:pPr lvl="1"/>
            <a:r>
              <a:rPr lang="it-IT" dirty="0" err="1"/>
              <a:t>Quantified</a:t>
            </a:r>
            <a:r>
              <a:rPr lang="it-IT" dirty="0"/>
              <a:t> Self</a:t>
            </a:r>
          </a:p>
          <a:p>
            <a:pPr lvl="1"/>
            <a:r>
              <a:rPr lang="it-IT" dirty="0"/>
              <a:t>Check MMSE</a:t>
            </a:r>
          </a:p>
          <a:p>
            <a:pPr lvl="1"/>
            <a:r>
              <a:rPr lang="it-IT" dirty="0"/>
              <a:t>Richiesta teleassistenza</a:t>
            </a:r>
          </a:p>
          <a:p>
            <a:pPr lvl="1"/>
            <a:r>
              <a:rPr lang="it-IT" dirty="0"/>
              <a:t>Supporto navigazione</a:t>
            </a:r>
          </a:p>
          <a:p>
            <a:pPr lvl="1"/>
            <a:r>
              <a:rPr lang="it-IT" dirty="0" err="1"/>
              <a:t>Remind</a:t>
            </a:r>
            <a:r>
              <a:rPr lang="it-IT" dirty="0"/>
              <a:t> task quotidiani</a:t>
            </a:r>
          </a:p>
          <a:p>
            <a:pPr lvl="1"/>
            <a:r>
              <a:rPr lang="it-IT" dirty="0"/>
              <a:t>Gestione </a:t>
            </a:r>
            <a:r>
              <a:rPr lang="it-IT" dirty="0" err="1"/>
              <a:t>Memories</a:t>
            </a: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639042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D6B005-B710-4367-A4D4-D11296D09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7. Dashboard RSA – Lato Operatore (DA SVILUPPARE)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870280C-C418-46AF-B166-B43339337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/>
              <a:t>Applicazione per operatori che lavorano in RSA dove si suppone sia installato un sistema che fornisce per ogni LETTO/PAZIENTE informazioni su: Battito cardiaco, Febbre, Saturazione, Umore, EMERGENZA, </a:t>
            </a:r>
            <a:r>
              <a:rPr lang="it-IT" dirty="0" err="1"/>
              <a:t>ecc</a:t>
            </a:r>
            <a:endParaRPr lang="it-IT" dirty="0"/>
          </a:p>
          <a:p>
            <a:r>
              <a:rPr lang="it-IT" dirty="0"/>
              <a:t>Task</a:t>
            </a:r>
          </a:p>
          <a:p>
            <a:pPr lvl="1"/>
            <a:r>
              <a:rPr lang="it-IT" dirty="0"/>
              <a:t>Gestione Paziente</a:t>
            </a:r>
          </a:p>
          <a:p>
            <a:pPr lvl="1"/>
            <a:r>
              <a:rPr lang="it-IT" dirty="0"/>
              <a:t>Gestione Esercizi/task quotidiani</a:t>
            </a:r>
          </a:p>
          <a:p>
            <a:pPr lvl="1"/>
            <a:r>
              <a:rPr lang="it-IT" dirty="0"/>
              <a:t>Gestione Terapie</a:t>
            </a:r>
          </a:p>
          <a:p>
            <a:pPr lvl="1"/>
            <a:r>
              <a:rPr lang="it-IT" dirty="0"/>
              <a:t>Associazione Esercizi/task/terapie Paziente</a:t>
            </a:r>
          </a:p>
          <a:p>
            <a:pPr lvl="1"/>
            <a:r>
              <a:rPr lang="it-IT" dirty="0"/>
              <a:t>Monitoraggio</a:t>
            </a:r>
          </a:p>
          <a:p>
            <a:pPr lvl="1"/>
            <a:r>
              <a:rPr lang="it-IT" dirty="0"/>
              <a:t>Teleassistenza</a:t>
            </a:r>
          </a:p>
          <a:p>
            <a:pPr lvl="1"/>
            <a:r>
              <a:rPr lang="it-IT" dirty="0"/>
              <a:t>Situazione Generale (Istantanea, quotidiana, settimanale, …)</a:t>
            </a:r>
          </a:p>
          <a:p>
            <a:pPr lvl="1"/>
            <a:endParaRPr lang="it-IT" dirty="0"/>
          </a:p>
          <a:p>
            <a:pPr marL="457200" lvl="1" indent="0">
              <a:buNone/>
            </a:pPr>
            <a:r>
              <a:rPr lang="it-IT" dirty="0"/>
              <a:t>Per chi sviluppa questa web app </a:t>
            </a:r>
            <a:r>
              <a:rPr lang="it-IT" dirty="0" err="1"/>
              <a:t>e’</a:t>
            </a:r>
            <a:r>
              <a:rPr lang="it-IT" dirty="0"/>
              <a:t> possibile scegliere di svilupparla senza la teleassistenza</a:t>
            </a:r>
          </a:p>
          <a:p>
            <a:pPr marL="457200" lvl="1" indent="0">
              <a:buNone/>
            </a:pPr>
            <a:endParaRPr lang="it-IT" dirty="0"/>
          </a:p>
          <a:p>
            <a:pPr lvl="1"/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08388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37DEBE-804F-4E5D-AA3D-5674B97E6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1. Ambrogio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732795-53EA-48E8-8A38-971355ED3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Analisi dei requisiti</a:t>
            </a:r>
          </a:p>
          <a:p>
            <a:pPr lvl="1"/>
            <a:r>
              <a:rPr lang="it-IT" dirty="0"/>
              <a:t>Utenza potenziale, task, concorrenza</a:t>
            </a:r>
          </a:p>
          <a:p>
            <a:pPr lvl="1"/>
            <a:r>
              <a:rPr lang="it-IT" dirty="0"/>
              <a:t>Persona e Scenario</a:t>
            </a:r>
          </a:p>
          <a:p>
            <a:r>
              <a:rPr lang="it-IT" dirty="0"/>
              <a:t>Primo Prototipo </a:t>
            </a:r>
          </a:p>
          <a:p>
            <a:pPr lvl="1"/>
            <a:r>
              <a:rPr lang="it-IT" dirty="0"/>
              <a:t>Test di </a:t>
            </a:r>
            <a:r>
              <a:rPr lang="it-IT" dirty="0" err="1"/>
              <a:t>usabilita’</a:t>
            </a:r>
            <a:r>
              <a:rPr lang="it-IT" dirty="0"/>
              <a:t>: cognitive o euristiche + test formativo </a:t>
            </a:r>
          </a:p>
          <a:p>
            <a:pPr lvl="1"/>
            <a:r>
              <a:rPr lang="it-IT" dirty="0"/>
              <a:t>Rapporto di </a:t>
            </a:r>
            <a:r>
              <a:rPr lang="it-IT" dirty="0" err="1"/>
              <a:t>usabilita’</a:t>
            </a:r>
            <a:endParaRPr lang="it-IT" dirty="0"/>
          </a:p>
          <a:p>
            <a:r>
              <a:rPr lang="it-IT" dirty="0"/>
              <a:t>Secondo Prototipo</a:t>
            </a:r>
          </a:p>
          <a:p>
            <a:pPr lvl="1"/>
            <a:r>
              <a:rPr lang="it-IT" dirty="0"/>
              <a:t>Realizzazione di un prototipo funzionante (XAMARIN/IONIC)</a:t>
            </a:r>
          </a:p>
          <a:p>
            <a:pPr lvl="1"/>
            <a:r>
              <a:rPr lang="it-IT" dirty="0"/>
              <a:t>Test di </a:t>
            </a:r>
            <a:r>
              <a:rPr lang="it-IT" dirty="0" err="1"/>
              <a:t>usabilita’</a:t>
            </a:r>
            <a:r>
              <a:rPr lang="it-IT" dirty="0"/>
              <a:t>: test formativo </a:t>
            </a:r>
          </a:p>
          <a:p>
            <a:pPr lvl="1"/>
            <a:r>
              <a:rPr lang="it-IT" dirty="0"/>
              <a:t>Rapporto di </a:t>
            </a:r>
            <a:r>
              <a:rPr lang="it-IT" dirty="0" err="1"/>
              <a:t>usabilita’</a:t>
            </a: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48376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3780C6-344E-4C98-BFFE-4EDB79CCF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2. </a:t>
            </a:r>
            <a:r>
              <a:rPr lang="it-IT" dirty="0" err="1"/>
              <a:t>Visit&amp;Shop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05A08AF-FBF1-4604-8A64-E5C5188A7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Location-</a:t>
            </a:r>
            <a:r>
              <a:rPr lang="it-IT" dirty="0" err="1"/>
              <a:t>Based</a:t>
            </a:r>
            <a:r>
              <a:rPr lang="it-IT" dirty="0"/>
              <a:t> Marketing</a:t>
            </a:r>
          </a:p>
          <a:p>
            <a:r>
              <a:rPr lang="it-IT" dirty="0"/>
              <a:t>Declinazione Turistica</a:t>
            </a:r>
          </a:p>
          <a:p>
            <a:r>
              <a:rPr lang="it-IT" dirty="0"/>
              <a:t>2 categorie di utenti:</a:t>
            </a:r>
          </a:p>
          <a:p>
            <a:pPr lvl="1"/>
            <a:r>
              <a:rPr lang="it-IT" dirty="0"/>
              <a:t>Buyer</a:t>
            </a:r>
          </a:p>
          <a:p>
            <a:pPr lvl="1"/>
            <a:r>
              <a:rPr lang="it-IT" dirty="0"/>
              <a:t>Seller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8586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0F3FCB8C-ABFE-4A68-89C8-7E9AD12F00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 sz="4000"/>
              <a:t>Cosa e’ il location based marketing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249F75C-E0A3-426E-BFB1-6B1F1A8BB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214" y="1412875"/>
            <a:ext cx="7488237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3DAD19AE-949F-4960-AFDF-4684429577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it-IT" altLang="it-IT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E1EA3732-9931-4986-A097-B7E4DEBD94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it-IT" altLang="it-IT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3C7767B1-BF4B-4FF2-923F-57B5AE02E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513" y="115888"/>
            <a:ext cx="9144000" cy="647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38BC6BC5-9C77-4C8A-98AD-28D7106E74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it-IT" altLang="it-IT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3922DCC4-0ADB-40E6-AED9-836A4D0BDA6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it-IT" altLang="it-IT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CB7878A2-D7A9-48C8-A317-141BD0216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6" t="14520" r="19675" b="14958"/>
          <a:stretch>
            <a:fillRect/>
          </a:stretch>
        </p:blipFill>
        <p:spPr bwMode="auto">
          <a:xfrm>
            <a:off x="1703389" y="188914"/>
            <a:ext cx="8675687" cy="6226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29B35C1E-C21D-4FAC-9A40-D13E4F4913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it-IT" altLang="it-IT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0B7E20B0-1F86-4C39-AB2C-2B53F3D323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it-IT" altLang="it-IT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C89B40A8-DCC0-4ACB-9736-EF657E2EF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6" t="14188" r="20261" b="13979"/>
          <a:stretch>
            <a:fillRect/>
          </a:stretch>
        </p:blipFill>
        <p:spPr bwMode="auto">
          <a:xfrm>
            <a:off x="1774825" y="260350"/>
            <a:ext cx="8604250" cy="635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0348771712B9A499BCF7A73DA28B56F" ma:contentTypeVersion="2" ma:contentTypeDescription="Creare un nuovo documento." ma:contentTypeScope="" ma:versionID="8ec4890d43dae1ed89576156b9aedf4d">
  <xsd:schema xmlns:xsd="http://www.w3.org/2001/XMLSchema" xmlns:xs="http://www.w3.org/2001/XMLSchema" xmlns:p="http://schemas.microsoft.com/office/2006/metadata/properties" xmlns:ns2="4e41a16f-9b6d-4162-af27-e7fa520df7a5" targetNamespace="http://schemas.microsoft.com/office/2006/metadata/properties" ma:root="true" ma:fieldsID="81ec328b9f6c591ab06005c9e6b5e3c2" ns2:_="">
    <xsd:import namespace="4e41a16f-9b6d-4162-af27-e7fa520df7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41a16f-9b6d-4162-af27-e7fa520df7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339E0CA-0141-4431-9CEF-E7F6B73A1B5B}"/>
</file>

<file path=customXml/itemProps2.xml><?xml version="1.0" encoding="utf-8"?>
<ds:datastoreItem xmlns:ds="http://schemas.openxmlformats.org/officeDocument/2006/customXml" ds:itemID="{BEB305EF-E69A-43D4-9AA1-5DDA23A4B11F}"/>
</file>

<file path=customXml/itemProps3.xml><?xml version="1.0" encoding="utf-8"?>
<ds:datastoreItem xmlns:ds="http://schemas.openxmlformats.org/officeDocument/2006/customXml" ds:itemID="{C53A1084-F716-418B-B1E5-F7D6CB847C24}"/>
</file>

<file path=docProps/app.xml><?xml version="1.0" encoding="utf-8"?>
<Properties xmlns="http://schemas.openxmlformats.org/officeDocument/2006/extended-properties" xmlns:vt="http://schemas.openxmlformats.org/officeDocument/2006/docPropsVTypes">
  <TotalTime>6170</TotalTime>
  <Words>762</Words>
  <Application>Microsoft Office PowerPoint</Application>
  <PresentationFormat>Widescreen</PresentationFormat>
  <Paragraphs>142</Paragraphs>
  <Slides>33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Tema di Office</vt:lpstr>
      <vt:lpstr>Casi di Studio</vt:lpstr>
      <vt:lpstr>Valutazione</vt:lpstr>
      <vt:lpstr>1. Ambrogio (consigliato a gruppi di 2 persone)</vt:lpstr>
      <vt:lpstr>1. Ambrogio</vt:lpstr>
      <vt:lpstr>2. Visit&amp;Shop</vt:lpstr>
      <vt:lpstr>Cosa e’ il location based marketing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Trovare un nome alla app se non vi piace Visit&amp;Shop</vt:lpstr>
      <vt:lpstr>Analisi Utenza Potenziale Lato Utente Visitatore</vt:lpstr>
      <vt:lpstr>Analisi Utenza Potenziale Lato Negozio</vt:lpstr>
      <vt:lpstr>Analisi del Contesto</vt:lpstr>
      <vt:lpstr>Analisi dei Task</vt:lpstr>
      <vt:lpstr>Prototipi di Carta</vt:lpstr>
      <vt:lpstr>Prototipo ad Alta Fedeltà Funzionante</vt:lpstr>
      <vt:lpstr>Variante: Fit&amp;Shop</vt:lpstr>
      <vt:lpstr>5. Benessere (3, 4 persone)</vt:lpstr>
      <vt:lpstr>Lato cliente</vt:lpstr>
      <vt:lpstr>Lato Coach</vt:lpstr>
      <vt:lpstr>6. aMICA – Lato Terapista</vt:lpstr>
      <vt:lpstr>6. aMICA – Lato PAZIENTE</vt:lpstr>
      <vt:lpstr>7. Dashboard RSA – Lato Operatore (DA SVILUPPARE)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Casi di Studio</dc:title>
  <dc:creator>BERARDINA DE CAROLIS</dc:creator>
  <cp:lastModifiedBy>BERARDINA DE CAROLIS</cp:lastModifiedBy>
  <cp:revision>20</cp:revision>
  <dcterms:created xsi:type="dcterms:W3CDTF">2019-11-18T07:19:38Z</dcterms:created>
  <dcterms:modified xsi:type="dcterms:W3CDTF">2020-11-26T10:51:29Z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0x01010080348771712B9A499BCF7A73DA28B56F</vt:lpwstr>
  </property>
</Properties>
</file>

<file path=docProps/thumbnail.jpeg>
</file>